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4630400" cy="8229600"/>
  <p:notesSz cx="8229600" cy="14630400"/>
  <p:embeddedFontLst>
    <p:embeddedFont>
      <p:font typeface="Fira Mono Medium" panose="020B0609050000020004" pitchFamily="49" charset="0"/>
      <p:regular r:id="rId24"/>
    </p:embeddedFont>
    <p:embeddedFont>
      <p:font typeface="Fira Sans" panose="020B05030500000200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9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563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sv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3.sv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svg"/><Relationship Id="rId4" Type="http://schemas.openxmlformats.org/officeDocument/2006/relationships/image" Target="../media/image71.svg"/><Relationship Id="rId9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3.sv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svg"/><Relationship Id="rId4" Type="http://schemas.openxmlformats.org/officeDocument/2006/relationships/image" Target="../media/image81.svg"/><Relationship Id="rId9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svg"/><Relationship Id="rId3" Type="http://schemas.openxmlformats.org/officeDocument/2006/relationships/image" Target="../media/image90.png"/><Relationship Id="rId7" Type="http://schemas.openxmlformats.org/officeDocument/2006/relationships/image" Target="../media/image94.sv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3.png"/><Relationship Id="rId11" Type="http://schemas.openxmlformats.org/officeDocument/2006/relationships/image" Target="../media/image98.svg"/><Relationship Id="rId5" Type="http://schemas.openxmlformats.org/officeDocument/2006/relationships/image" Target="../media/image92.sv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4.svg"/><Relationship Id="rId5" Type="http://schemas.openxmlformats.org/officeDocument/2006/relationships/image" Target="../media/image103.png"/><Relationship Id="rId10" Type="http://schemas.openxmlformats.org/officeDocument/2006/relationships/image" Target="../media/image108.svg"/><Relationship Id="rId4" Type="http://schemas.openxmlformats.org/officeDocument/2006/relationships/image" Target="../media/image102.svg"/><Relationship Id="rId9" Type="http://schemas.openxmlformats.org/officeDocument/2006/relationships/image" Target="../media/image10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1864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Team Building और Leadership Quality प्रशासनिक कार्यों में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985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किसी भी प्रशासनिक व्यवस्था में काम केवल एक व्यक्ति से नहीं होता, बल्कि टीम, समन्वय और नेतृत्व के माध्यम से ही सफलतापूर्वक पूरा होता है।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3342"/>
            <a:ext cx="61794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Team Building क्या है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97448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Team Building वह प्रक्रिया है जिसमें विभिन्न व्यक्तियों को एक साथ संगठित करके उन्हें एक साझा लक्ष्य के लिए प्रभावी तरीके से काम करने के लिए तैयार किया जाता है।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133951" y="5104209"/>
            <a:ext cx="38650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"कई लोगों की क्षमता और प्रयास को जोड़कर एक मजबूत टीम बनाना ही टीम बिल्डिंग है।"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793790" y="5104209"/>
            <a:ext cx="30480" cy="725805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81" y="2327434"/>
            <a:ext cx="8284131" cy="46236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61630"/>
            <a:ext cx="1258407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कार्यों में Team Building की आवश्यकता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824038"/>
            <a:ext cx="4196358" cy="2940010"/>
          </a:xfrm>
          <a:prstGeom prst="roundRect">
            <a:avLst>
              <a:gd name="adj" fmla="val 115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020604" y="205085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7770" y="2237899"/>
            <a:ext cx="306110" cy="3061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29581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कार्यों का समन्वय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3448526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 में कई विभाग और कर्मचारी मिलकर काम करते हैं। टीम बिल्डिंग से इन सभी के बीच समन्वय बेहतर होता है।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1824038"/>
            <a:ext cx="4196358" cy="2940010"/>
          </a:xfrm>
          <a:prstGeom prst="roundRect">
            <a:avLst>
              <a:gd name="adj" fmla="val 115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443776" y="205085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0942" y="2237899"/>
            <a:ext cx="306110" cy="3061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43776" y="29581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कार्य की गति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43776" y="3448526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जब लोग टीम के रूप में काम करते हैं तो काम तेजी और दक्षता से पूरा होता है।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1824038"/>
            <a:ext cx="4196358" cy="2940010"/>
          </a:xfrm>
          <a:prstGeom prst="roundRect">
            <a:avLst>
              <a:gd name="adj" fmla="val 1157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9866948" y="205085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4114" y="2237899"/>
            <a:ext cx="306110" cy="3061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66948" y="29581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समस्या समाधान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66948" y="3448526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में अलग-अलग अनुभव और विचार होते हैं, जिससे बेहतर समाधान निकलता है।</a:t>
            </a:r>
            <a:endParaRPr lang="en-US" sz="1750" dirty="0"/>
          </a:p>
        </p:txBody>
      </p:sp>
      <p:sp>
        <p:nvSpPr>
          <p:cNvPr id="18" name="Shape 13"/>
          <p:cNvSpPr/>
          <p:nvPr/>
        </p:nvSpPr>
        <p:spPr>
          <a:xfrm>
            <a:off x="793790" y="4990862"/>
            <a:ext cx="6407944" cy="2577108"/>
          </a:xfrm>
          <a:prstGeom prst="roundRect">
            <a:avLst>
              <a:gd name="adj" fmla="val 1320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1020604" y="5217676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07770" y="5404723"/>
            <a:ext cx="306110" cy="30611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020604" y="6124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जिम्मेदारी का बंटवारा</a:t>
            </a:r>
            <a:endParaRPr lang="en-US" sz="2200" dirty="0"/>
          </a:p>
        </p:txBody>
      </p:sp>
      <p:sp>
        <p:nvSpPr>
          <p:cNvPr id="22" name="Text 16"/>
          <p:cNvSpPr/>
          <p:nvPr/>
        </p:nvSpPr>
        <p:spPr>
          <a:xfrm>
            <a:off x="1020604" y="6615351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में काम बांटने से प्रत्येक सदस्य अपनी जिम्मेदारी समझकर काम करता है।</a:t>
            </a:r>
            <a:endParaRPr lang="en-US" sz="1750" dirty="0"/>
          </a:p>
        </p:txBody>
      </p:sp>
      <p:sp>
        <p:nvSpPr>
          <p:cNvPr id="23" name="Shape 17"/>
          <p:cNvSpPr/>
          <p:nvPr/>
        </p:nvSpPr>
        <p:spPr>
          <a:xfrm>
            <a:off x="7428548" y="4990862"/>
            <a:ext cx="6407944" cy="2577108"/>
          </a:xfrm>
          <a:prstGeom prst="roundRect">
            <a:avLst>
              <a:gd name="adj" fmla="val 1320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7655362" y="5217676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42528" y="5404723"/>
            <a:ext cx="306110" cy="30611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655362" y="6124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संगठन की मजबूती</a:t>
            </a:r>
            <a:endParaRPr lang="en-US" sz="2200" dirty="0"/>
          </a:p>
        </p:txBody>
      </p:sp>
      <p:sp>
        <p:nvSpPr>
          <p:cNvPr id="27" name="Text 20"/>
          <p:cNvSpPr/>
          <p:nvPr/>
        </p:nvSpPr>
        <p:spPr>
          <a:xfrm>
            <a:off x="7655362" y="6615351"/>
            <a:ext cx="59543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मजबूत टीम प्रशासनिक व्यवस्था को सुदृढ़ और प्रभावी बनाती है।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63190"/>
            <a:ext cx="729698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Leadership (नेतृत्व) क्या है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71213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Leadership वह क्षमता है जिसके माध्यम से कोई व्यक्ति लोगों को प्रेरित, मार्गदर्शित और संगठित करके लक्ष्य की ओर आगे बढ़ाता है।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620351" y="4948238"/>
            <a:ext cx="7216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F6BD8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"लोगों को सही दिशा दिखाकर उन्हें लक्ष्य तक पहुँचाने की क्षमता ही नेतृत्व है।"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6280190" y="4693087"/>
            <a:ext cx="30480" cy="873204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136" y="577810"/>
            <a:ext cx="10329982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कार्यों में Leadership की आवश्यकता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6" y="1572935"/>
            <a:ext cx="1013103" cy="1215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03214" y="1775460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सही दिशा देना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903214" y="2200513"/>
            <a:ext cx="120180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नेता टीम को स्पष्ट दिशा और उद्देश्य देता है।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2788682"/>
            <a:ext cx="1013103" cy="12157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03214" y="2991207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निर्णय लेना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903214" y="3416260"/>
            <a:ext cx="120180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कार्यों में समय पर सही निर्णय लेना बहुत जरूरी होता है।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36" y="4004429"/>
            <a:ext cx="1013103" cy="1215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03214" y="4206954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प्रेरणा देना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903214" y="4632007"/>
            <a:ext cx="120180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नेता अपने व्यवहार और कार्य से टीम को प्रेरित करता है।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136" y="5220176"/>
            <a:ext cx="1013103" cy="12157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03214" y="5422702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संकट प्रबंधन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903214" y="5847755"/>
            <a:ext cx="120180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आपातकालीन या कठिन परिस्थितियों में नेतृत्व बहुत महत्वपूर्ण होता है।</a:t>
            </a:r>
            <a:endParaRPr lang="en-US" sz="15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136" y="6435923"/>
            <a:ext cx="1013103" cy="121574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903214" y="6638449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अनुशासन बनाए रखना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1903214" y="7063502"/>
            <a:ext cx="120180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अच्छा नेतृत्व प्रशासन में अनुशासन और कार्य संस्कृति को मजबूत करता है।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76958"/>
            <a:ext cx="832211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Quality (गुणवत्ता) क्यों जरूरी है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3936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किसी भी कार्य की सफलता केवल काम करने से नहीं बल्कि गुणवत्ता के साथ काम करने से होती है।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1574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793790" y="3512463"/>
            <a:ext cx="4196358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93790" y="36867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बेहतर परिणाम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4177189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गुणवत्ता के साथ किया गया कार्य सटीक और प्रभावी होता है।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216962" y="31574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3512463"/>
            <a:ext cx="4196358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216962" y="3686770"/>
            <a:ext cx="32650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समय और संसाधनों की बचत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216962" y="4177189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जब काम सही तरीके से किया जाता है तो उसे बार-बार सुधारने की जरूरत नहीं पड़ती।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9640133" y="31574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640133" y="3512463"/>
            <a:ext cx="4196358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40133" y="36867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विश्वास बढ़ता है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640133" y="4177189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अच्छी गुणवत्ता से जनता और संगठन का विश्वास बढ़ता है।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793790" y="529982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793790" y="5654873"/>
            <a:ext cx="6407944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93790" y="58291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दक्षता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93790" y="6319599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गुणवत्ता प्रशासन की कार्य क्षमता और विश्वसनीयता को बढ़ाती है।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7428548" y="529982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Mono Light" pitchFamily="34" charset="0"/>
                <a:ea typeface="Fira Mono Light" pitchFamily="34" charset="-122"/>
                <a:cs typeface="Fira Mono Light" pitchFamily="34" charset="-120"/>
              </a:rPr>
              <a:t>05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7428548" y="5654873"/>
            <a:ext cx="6407944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428548" y="58291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दीर्घकालिक सफलता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428548" y="6319599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गुणवत्तापूर्ण कार्य लंबे समय तक सकारात्मक परिणाम देता है।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3342"/>
            <a:ext cx="1163157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Team Building और Leadership का संबंध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27434"/>
            <a:ext cx="8284131" cy="46236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38943" y="3448526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Team Building और Leadership एक-दूसरे के पूरक हैं। नेतृत्व टीम को दिशा देता है, टीम उस दिशा में मिलकर कार्य करती है। दोनों मिलकर संगठन को सफलता की ओर ले जाते हैं।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9638943" y="5104209"/>
            <a:ext cx="4205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इसलिए किसी भी प्रशासनिक व्यवस्था में अच्छा नेतृत्व और मजबूत टीम अत्यंत आवश्यक है।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711" y="649248"/>
            <a:ext cx="9370457" cy="654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एक अच्छे प्रशासनिक अधिकारी के प्रमुख गुण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732711" y="2003941"/>
            <a:ext cx="6485811" cy="1520666"/>
          </a:xfrm>
          <a:prstGeom prst="roundRect">
            <a:avLst>
              <a:gd name="adj" fmla="val 721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2711" y="1981081"/>
            <a:ext cx="6485811" cy="91440"/>
          </a:xfrm>
          <a:prstGeom prst="roundRect">
            <a:avLst>
              <a:gd name="adj" fmla="val 3434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61589" y="1689973"/>
            <a:ext cx="628055" cy="628055"/>
          </a:xfrm>
          <a:prstGeom prst="roundRect">
            <a:avLst>
              <a:gd name="adj" fmla="val 1455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849945" y="1847017"/>
            <a:ext cx="251222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64883" y="2527340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नेतृत्व क्षमता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964883" y="2970252"/>
            <a:ext cx="6021467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लोगों को प्रेरित और मार्गदर्शित करने की क्षमता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411760" y="2003941"/>
            <a:ext cx="6485930" cy="1520666"/>
          </a:xfrm>
          <a:prstGeom prst="roundRect">
            <a:avLst>
              <a:gd name="adj" fmla="val 721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411760" y="1981081"/>
            <a:ext cx="6485930" cy="91440"/>
          </a:xfrm>
          <a:prstGeom prst="roundRect">
            <a:avLst>
              <a:gd name="adj" fmla="val 3434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0340638" y="1689973"/>
            <a:ext cx="628055" cy="628055"/>
          </a:xfrm>
          <a:prstGeom prst="roundRect">
            <a:avLst>
              <a:gd name="adj" fmla="val 1455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28995" y="1847017"/>
            <a:ext cx="251222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643932" y="2527340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निर्णय लेने की क्षमता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7643932" y="2970252"/>
            <a:ext cx="6021586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समय पर सही निर्णय लेने की क्षमता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32711" y="4031813"/>
            <a:ext cx="6485811" cy="1520666"/>
          </a:xfrm>
          <a:prstGeom prst="roundRect">
            <a:avLst>
              <a:gd name="adj" fmla="val 721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32711" y="4008953"/>
            <a:ext cx="6485811" cy="91440"/>
          </a:xfrm>
          <a:prstGeom prst="roundRect">
            <a:avLst>
              <a:gd name="adj" fmla="val 3434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61589" y="3717846"/>
            <a:ext cx="628055" cy="628055"/>
          </a:xfrm>
          <a:prstGeom prst="roundRect">
            <a:avLst>
              <a:gd name="adj" fmla="val 1455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849945" y="3874889"/>
            <a:ext cx="251222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64883" y="4555212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संचार कौशल</a:t>
            </a:r>
            <a:endParaRPr lang="en-US" sz="2050" dirty="0"/>
          </a:p>
        </p:txBody>
      </p:sp>
      <p:sp>
        <p:nvSpPr>
          <p:cNvPr id="20" name="Text 18"/>
          <p:cNvSpPr/>
          <p:nvPr/>
        </p:nvSpPr>
        <p:spPr>
          <a:xfrm>
            <a:off x="964883" y="4998125"/>
            <a:ext cx="6021467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प्रभावी संवाद स्थापित करने की क्षमता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411760" y="4031813"/>
            <a:ext cx="6485930" cy="1520666"/>
          </a:xfrm>
          <a:prstGeom prst="roundRect">
            <a:avLst>
              <a:gd name="adj" fmla="val 721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11760" y="4008953"/>
            <a:ext cx="6485930" cy="91440"/>
          </a:xfrm>
          <a:prstGeom prst="roundRect">
            <a:avLst>
              <a:gd name="adj" fmla="val 3434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0340638" y="3717846"/>
            <a:ext cx="628055" cy="628055"/>
          </a:xfrm>
          <a:prstGeom prst="roundRect">
            <a:avLst>
              <a:gd name="adj" fmla="val 1455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528995" y="3874889"/>
            <a:ext cx="251222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4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7643932" y="4555212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ईमानदारी और नैतिकता</a:t>
            </a:r>
            <a:endParaRPr lang="en-US" sz="2050" dirty="0"/>
          </a:p>
        </p:txBody>
      </p:sp>
      <p:sp>
        <p:nvSpPr>
          <p:cNvPr id="26" name="Text 24"/>
          <p:cNvSpPr/>
          <p:nvPr/>
        </p:nvSpPr>
        <p:spPr>
          <a:xfrm>
            <a:off x="7643932" y="4998125"/>
            <a:ext cx="6021586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नैतिक सिद्धांतों पर टिके रहने की क्षमता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32711" y="6059686"/>
            <a:ext cx="6485811" cy="1520666"/>
          </a:xfrm>
          <a:prstGeom prst="roundRect">
            <a:avLst>
              <a:gd name="adj" fmla="val 721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732711" y="6036826"/>
            <a:ext cx="6485811" cy="91440"/>
          </a:xfrm>
          <a:prstGeom prst="roundRect">
            <a:avLst>
              <a:gd name="adj" fmla="val 3434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661589" y="5745718"/>
            <a:ext cx="628055" cy="628055"/>
          </a:xfrm>
          <a:prstGeom prst="roundRect">
            <a:avLst>
              <a:gd name="adj" fmla="val 1455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849945" y="5902762"/>
            <a:ext cx="251222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5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964883" y="6583085"/>
            <a:ext cx="360652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टीम के साथ कार्य करने की क्षमता</a:t>
            </a:r>
            <a:endParaRPr lang="en-US" sz="2050" dirty="0"/>
          </a:p>
        </p:txBody>
      </p:sp>
      <p:sp>
        <p:nvSpPr>
          <p:cNvPr id="32" name="Text 30"/>
          <p:cNvSpPr/>
          <p:nvPr/>
        </p:nvSpPr>
        <p:spPr>
          <a:xfrm>
            <a:off x="964883" y="7025997"/>
            <a:ext cx="6021467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सहयोग और समन्वय स्थापित करने की क्षमता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411760" y="6059686"/>
            <a:ext cx="6485930" cy="1520666"/>
          </a:xfrm>
          <a:prstGeom prst="roundRect">
            <a:avLst>
              <a:gd name="adj" fmla="val 721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7411760" y="6036826"/>
            <a:ext cx="6485930" cy="91440"/>
          </a:xfrm>
          <a:prstGeom prst="roundRect">
            <a:avLst>
              <a:gd name="adj" fmla="val 34347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0340638" y="5745718"/>
            <a:ext cx="628055" cy="628055"/>
          </a:xfrm>
          <a:prstGeom prst="roundRect">
            <a:avLst>
              <a:gd name="adj" fmla="val 1455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0528995" y="5902762"/>
            <a:ext cx="251222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6</a:t>
            </a:r>
            <a:endParaRPr lang="en-US" sz="1950" dirty="0"/>
          </a:p>
        </p:txBody>
      </p:sp>
      <p:sp>
        <p:nvSpPr>
          <p:cNvPr id="37" name="Text 35"/>
          <p:cNvSpPr/>
          <p:nvPr/>
        </p:nvSpPr>
        <p:spPr>
          <a:xfrm>
            <a:off x="7643932" y="6583085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समस्या समाधान क्षमता</a:t>
            </a:r>
            <a:endParaRPr lang="en-US" sz="2050" dirty="0"/>
          </a:p>
        </p:txBody>
      </p:sp>
      <p:sp>
        <p:nvSpPr>
          <p:cNvPr id="38" name="Text 36"/>
          <p:cNvSpPr/>
          <p:nvPr/>
        </p:nvSpPr>
        <p:spPr>
          <a:xfrm>
            <a:off x="7643932" y="7025997"/>
            <a:ext cx="6021586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चुनौतियों का समाधान खोजने की क्षमता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2085" y="607457"/>
            <a:ext cx="7712631" cy="1278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कार्यों में Quality Work की आवश्यकता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6202085" y="2161937"/>
            <a:ext cx="817840" cy="1226820"/>
          </a:xfrm>
          <a:prstGeom prst="roundRect">
            <a:avLst>
              <a:gd name="adj" fmla="val 360046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7593" y="2621994"/>
            <a:ext cx="306705" cy="3067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04234" y="2366367"/>
            <a:ext cx="255603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जनता का विश्वास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7204234" y="2796302"/>
            <a:ext cx="671048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गुणवत्तापूर्ण कार्य से जनता का प्रशासन पर विश्वास बढ़ता है।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6202085" y="3573066"/>
            <a:ext cx="817840" cy="1226820"/>
          </a:xfrm>
          <a:prstGeom prst="roundRect">
            <a:avLst>
              <a:gd name="adj" fmla="val 360046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57593" y="4033123"/>
            <a:ext cx="306705" cy="30670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04234" y="3777496"/>
            <a:ext cx="255603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संसाधनों का सही उपयोग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7204234" y="4207431"/>
            <a:ext cx="671048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सही योजना और गुणवत्ता से संसाधनों का बेहतर उपयोग होता है।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02085" y="4984194"/>
            <a:ext cx="817840" cy="1226820"/>
          </a:xfrm>
          <a:prstGeom prst="roundRect">
            <a:avLst>
              <a:gd name="adj" fmla="val 360046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57593" y="5444252"/>
            <a:ext cx="306705" cy="30670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204234" y="5188625"/>
            <a:ext cx="255603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प्रभावी शासन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>
            <a:off x="7204234" y="5618559"/>
            <a:ext cx="671048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गुणवत्ता प्रशासनिक व्यवस्था को अधिक प्रभावी बनाती है।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6202085" y="6395323"/>
            <a:ext cx="817840" cy="1226820"/>
          </a:xfrm>
          <a:prstGeom prst="roundRect">
            <a:avLst>
              <a:gd name="adj" fmla="val 360046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57593" y="6855381"/>
            <a:ext cx="306705" cy="30670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204234" y="6599753"/>
            <a:ext cx="255603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दीर्घकालिक परिणाम</a:t>
            </a:r>
            <a:endParaRPr lang="en-US" sz="2000" dirty="0"/>
          </a:p>
        </p:txBody>
      </p:sp>
      <p:sp>
        <p:nvSpPr>
          <p:cNvPr id="19" name="Text 12"/>
          <p:cNvSpPr/>
          <p:nvPr/>
        </p:nvSpPr>
        <p:spPr>
          <a:xfrm>
            <a:off x="7204234" y="7029688"/>
            <a:ext cx="6710482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अच्छी गुणवत्ता का कार्य लंबे समय तक सकारात्मक प्रभाव डालता है।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856" y="589240"/>
            <a:ext cx="6391751" cy="669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निष्कर्ष और प्रेरणादायक विचार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49856" y="3384709"/>
            <a:ext cx="8351996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कार्यों की सफलता के लिए </a:t>
            </a:r>
            <a:r>
              <a:rPr lang="en-US" sz="1650" b="1" dirty="0">
                <a:solidFill>
                  <a:srgbClr val="FF6BD8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Team Building</a:t>
            </a: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</a:t>
            </a:r>
            <a:r>
              <a:rPr lang="en-US" sz="1650" b="1" dirty="0">
                <a:solidFill>
                  <a:srgbClr val="FF6BD8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Leadership Quality</a:t>
            </a: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और </a:t>
            </a:r>
            <a:r>
              <a:rPr lang="en-US" sz="1650" b="1" dirty="0">
                <a:solidFill>
                  <a:srgbClr val="FF6BD8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Quality Work</a:t>
            </a: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तीनों का संतुलित होना आवश्यक है। जब एक सक्षम नेता अपनी टीम के साथ मिलकर गुणवत्ता के साथ कार्य करता है, तब संगठन और समाज दोनों को लाभ मिलता है।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49856" y="4612481"/>
            <a:ext cx="8351996" cy="1211818"/>
          </a:xfrm>
          <a:prstGeom prst="roundRect">
            <a:avLst>
              <a:gd name="adj" fmla="val 2652"/>
            </a:avLst>
          </a:prstGeom>
          <a:solidFill>
            <a:srgbClr val="4D003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49" y="4928830"/>
            <a:ext cx="267772" cy="2141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46014" y="4868347"/>
            <a:ext cx="7441644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प्रेरणादायक विचार:</a:t>
            </a:r>
            <a:r>
              <a:rPr lang="en-US" sz="16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"एक मजबूत टीम और दूरदर्शी नेतृत्व मिलकर असंभव कार्यों को भी संभव बना सकते हैं।"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156" y="1789986"/>
            <a:ext cx="4255889" cy="56745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426" y="984885"/>
            <a:ext cx="12199858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नेतृत्व (Administrative Leadership)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38426" y="2036802"/>
            <a:ext cx="1315354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नेतृत्व का अर्थ केवल आदेश देना नहीं है, बल्कि यह लोगों को प्रेरित करने, मार्गदर्शन देने और उनके साथ मिलकर लक्ष्य प्राप्त करने की प्रक्रिया है।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38426" y="2656880"/>
            <a:ext cx="4408646" cy="395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नेतृत्व के प्रमुख आयाम:</a:t>
            </a:r>
            <a:endParaRPr lang="en-US" sz="2450" dirty="0"/>
          </a:p>
        </p:txBody>
      </p:sp>
      <p:sp>
        <p:nvSpPr>
          <p:cNvPr id="5" name="Shape 3"/>
          <p:cNvSpPr/>
          <p:nvPr/>
        </p:nvSpPr>
        <p:spPr>
          <a:xfrm>
            <a:off x="738426" y="3663196"/>
            <a:ext cx="6478667" cy="1534358"/>
          </a:xfrm>
          <a:prstGeom prst="roundRect">
            <a:avLst>
              <a:gd name="adj" fmla="val 7151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8426" y="3640336"/>
            <a:ext cx="6478667" cy="91440"/>
          </a:xfrm>
          <a:prstGeom prst="roundRect">
            <a:avLst>
              <a:gd name="adj" fmla="val 34613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61291" y="3346728"/>
            <a:ext cx="632936" cy="632936"/>
          </a:xfrm>
          <a:prstGeom prst="roundRect">
            <a:avLst>
              <a:gd name="adj" fmla="val 14447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1196" y="3536633"/>
            <a:ext cx="253127" cy="25312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72264" y="4190643"/>
            <a:ext cx="3164681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Visionary Leadership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972264" y="4637961"/>
            <a:ext cx="601098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भविष्य की चुनौतियों को समझकर योजनाएँ बनाना।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7413308" y="3663196"/>
            <a:ext cx="6478667" cy="1534358"/>
          </a:xfrm>
          <a:prstGeom prst="roundRect">
            <a:avLst>
              <a:gd name="adj" fmla="val 7151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413308" y="3640336"/>
            <a:ext cx="6478667" cy="91440"/>
          </a:xfrm>
          <a:prstGeom prst="roundRect">
            <a:avLst>
              <a:gd name="adj" fmla="val 34613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10336173" y="3346728"/>
            <a:ext cx="632936" cy="632936"/>
          </a:xfrm>
          <a:prstGeom prst="roundRect">
            <a:avLst>
              <a:gd name="adj" fmla="val 14447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26077" y="3536633"/>
            <a:ext cx="253127" cy="25312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647146" y="4190643"/>
            <a:ext cx="3797618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Participative Leadership</a:t>
            </a:r>
            <a:endParaRPr lang="en-US" sz="2050" dirty="0"/>
          </a:p>
        </p:txBody>
      </p:sp>
      <p:sp>
        <p:nvSpPr>
          <p:cNvPr id="16" name="Text 12"/>
          <p:cNvSpPr/>
          <p:nvPr/>
        </p:nvSpPr>
        <p:spPr>
          <a:xfrm>
            <a:off x="7647146" y="4637961"/>
            <a:ext cx="601098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निर्णय प्रक्रिया में टीम के सदस्यों को शामिल करना।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738426" y="5710238"/>
            <a:ext cx="6478667" cy="1534358"/>
          </a:xfrm>
          <a:prstGeom prst="roundRect">
            <a:avLst>
              <a:gd name="adj" fmla="val 7151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738426" y="5687378"/>
            <a:ext cx="6478667" cy="91440"/>
          </a:xfrm>
          <a:prstGeom prst="roundRect">
            <a:avLst>
              <a:gd name="adj" fmla="val 34613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3661291" y="5393769"/>
            <a:ext cx="632936" cy="632936"/>
          </a:xfrm>
          <a:prstGeom prst="roundRect">
            <a:avLst>
              <a:gd name="adj" fmla="val 14447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1196" y="5583674"/>
            <a:ext cx="253127" cy="253127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972264" y="6237684"/>
            <a:ext cx="284821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Ethical Leadership</a:t>
            </a:r>
            <a:endParaRPr lang="en-US" sz="2050" dirty="0"/>
          </a:p>
        </p:txBody>
      </p:sp>
      <p:sp>
        <p:nvSpPr>
          <p:cNvPr id="22" name="Text 17"/>
          <p:cNvSpPr/>
          <p:nvPr/>
        </p:nvSpPr>
        <p:spPr>
          <a:xfrm>
            <a:off x="972264" y="6685002"/>
            <a:ext cx="601098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नैतिकता और ईमानदारी के साथ प्रशासन चलाना।</a:t>
            </a:r>
            <a:endParaRPr lang="en-US" sz="1650" dirty="0"/>
          </a:p>
        </p:txBody>
      </p:sp>
      <p:sp>
        <p:nvSpPr>
          <p:cNvPr id="23" name="Shape 18"/>
          <p:cNvSpPr/>
          <p:nvPr/>
        </p:nvSpPr>
        <p:spPr>
          <a:xfrm>
            <a:off x="7413308" y="5710238"/>
            <a:ext cx="6478667" cy="1534358"/>
          </a:xfrm>
          <a:prstGeom prst="roundRect">
            <a:avLst>
              <a:gd name="adj" fmla="val 7151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7413308" y="5687378"/>
            <a:ext cx="6478667" cy="91440"/>
          </a:xfrm>
          <a:prstGeom prst="roundRect">
            <a:avLst>
              <a:gd name="adj" fmla="val 34613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10336173" y="5393769"/>
            <a:ext cx="632936" cy="632936"/>
          </a:xfrm>
          <a:prstGeom prst="roundRect">
            <a:avLst>
              <a:gd name="adj" fmla="val 144470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26077" y="5583674"/>
            <a:ext cx="253127" cy="253127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647146" y="6237684"/>
            <a:ext cx="4272320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Transformational Leadership</a:t>
            </a:r>
            <a:endParaRPr lang="en-US" sz="2050" dirty="0"/>
          </a:p>
        </p:txBody>
      </p:sp>
      <p:sp>
        <p:nvSpPr>
          <p:cNvPr id="28" name="Text 22"/>
          <p:cNvSpPr/>
          <p:nvPr/>
        </p:nvSpPr>
        <p:spPr>
          <a:xfrm>
            <a:off x="7647146" y="6685002"/>
            <a:ext cx="601098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को प्रेरित करके सकारात्मक परिवर्तन लाना।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4370"/>
            <a:ext cx="934950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Team Building के 5 महत्वपूर्ण स्तंभ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8367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मजबूत टीम बनाने के लिए निम्नलिखित 5 स्तंभ आवश्यक हैं: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454831"/>
            <a:ext cx="6407944" cy="1669852"/>
          </a:xfrm>
          <a:prstGeom prst="roundRect">
            <a:avLst>
              <a:gd name="adj" fmla="val 2038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0604" y="26816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Trust (विश्वास)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20604" y="3172063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के सदस्यों के बीच विश्वास होना आवश्यक है। बिना विश्वास के कोई भी टीम सफल नहीं हो सकती।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428548" y="2454831"/>
            <a:ext cx="6408063" cy="1669852"/>
          </a:xfrm>
          <a:prstGeom prst="roundRect">
            <a:avLst>
              <a:gd name="adj" fmla="val 2038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655362" y="2681645"/>
            <a:ext cx="32808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Communication (संचार)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55362" y="3172063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स्पष्ट और प्रभावी संवाद टीम को मजबूत बनाता है। खुली बातचीत से समझदारी बढ़ती है।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93790" y="4351496"/>
            <a:ext cx="6407944" cy="1669852"/>
          </a:xfrm>
          <a:prstGeom prst="roundRect">
            <a:avLst>
              <a:gd name="adj" fmla="val 2038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20604" y="4578310"/>
            <a:ext cx="33223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Coordination (समन्वय)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20604" y="5068729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विभिन्न कार्यों को एक दिशा में जोड़ना। सभी को एक ही लक्ष्य की ओर काम करना चाहिए।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428548" y="4351496"/>
            <a:ext cx="6408063" cy="1669852"/>
          </a:xfrm>
          <a:prstGeom prst="roundRect">
            <a:avLst>
              <a:gd name="adj" fmla="val 2038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655362" y="4578310"/>
            <a:ext cx="32270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Commitment (प्रतिबद्धता)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655362" y="5068729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लक्ष्य के प्रति समर्पण। टीम के सदस्यों को अपने काम के प्रति प्रतिबद्ध होना चाहिए।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93790" y="6248162"/>
            <a:ext cx="13042821" cy="1306949"/>
          </a:xfrm>
          <a:prstGeom prst="roundRect">
            <a:avLst>
              <a:gd name="adj" fmla="val 2603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20604" y="6474976"/>
            <a:ext cx="34597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Collaboration (सहयोग)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020604" y="6965394"/>
            <a:ext cx="125891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मिलकर कार्य करना। एक-दूसरे की मदद करने की भावना।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235" y="674608"/>
            <a:ext cx="6192679" cy="658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Team Building के तरीके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37235" y="1723906"/>
            <a:ext cx="13155930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मजबूत टीम बनाने के लिए निम्नलिखित तरीके अपनाए जा सकते हैं:</a:t>
            </a:r>
            <a:endParaRPr lang="en-US" sz="1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235" y="2295168"/>
            <a:ext cx="210622" cy="21062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7235" y="2603897"/>
            <a:ext cx="6480215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37235" y="2754868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स्पष्ट लक्ष्य तय करना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737235" y="3201114"/>
            <a:ext cx="6480215" cy="649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हर टीम को पता होना चाहिए कि उसे क्या हासिल करना है। स्पष्ट लक्ष्य से सभी एक दिशा में काम करते हैं।</a:t>
            </a:r>
            <a:endParaRPr lang="en-US" sz="16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2950" y="2295168"/>
            <a:ext cx="210622" cy="21062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412950" y="2603897"/>
            <a:ext cx="6480215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412950" y="2754868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खुला संवाद</a:t>
            </a:r>
            <a:endParaRPr lang="en-US" sz="2050" dirty="0"/>
          </a:p>
        </p:txBody>
      </p:sp>
      <p:sp>
        <p:nvSpPr>
          <p:cNvPr id="11" name="Text 7"/>
          <p:cNvSpPr/>
          <p:nvPr/>
        </p:nvSpPr>
        <p:spPr>
          <a:xfrm>
            <a:off x="7412950" y="3201114"/>
            <a:ext cx="6480215" cy="649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में खुलकर बातचीत होनी चाहिए। सभी को अपने विचार साझा करने की आजादी होनी चाहिए।</a:t>
            </a:r>
            <a:endParaRPr lang="en-US" sz="16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235" y="4230648"/>
            <a:ext cx="210622" cy="210622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37235" y="4539377"/>
            <a:ext cx="6480215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737235" y="4690348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जिम्मेदारी बाँटना</a:t>
            </a:r>
            <a:endParaRPr lang="en-US" sz="2050" dirty="0"/>
          </a:p>
        </p:txBody>
      </p:sp>
      <p:sp>
        <p:nvSpPr>
          <p:cNvPr id="15" name="Text 10"/>
          <p:cNvSpPr/>
          <p:nvPr/>
        </p:nvSpPr>
        <p:spPr>
          <a:xfrm>
            <a:off x="737235" y="5136594"/>
            <a:ext cx="6480215" cy="649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हर सदस्य को स्पष्ट जिम्मेदारी दी जाए। इससे सभी अपने काम के प्रति जवाबदेह महसूस करते हैं।</a:t>
            </a:r>
            <a:endParaRPr lang="en-US" sz="16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12950" y="4230648"/>
            <a:ext cx="210622" cy="210622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7412950" y="4539377"/>
            <a:ext cx="6480215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2"/>
          <p:cNvSpPr/>
          <p:nvPr/>
        </p:nvSpPr>
        <p:spPr>
          <a:xfrm>
            <a:off x="7412950" y="4690348"/>
            <a:ext cx="263294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प्रोत्साहन देना</a:t>
            </a:r>
            <a:endParaRPr lang="en-US" sz="2050" dirty="0"/>
          </a:p>
        </p:txBody>
      </p:sp>
      <p:sp>
        <p:nvSpPr>
          <p:cNvPr id="19" name="Text 13"/>
          <p:cNvSpPr/>
          <p:nvPr/>
        </p:nvSpPr>
        <p:spPr>
          <a:xfrm>
            <a:off x="7412950" y="5136594"/>
            <a:ext cx="6480215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अच्छे कार्य की सराहना करनी चाहिए। प्रशंसा से टीम का मनोबल बढ़ता है।</a:t>
            </a:r>
            <a:endParaRPr lang="en-US" sz="16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235" y="6166128"/>
            <a:ext cx="210622" cy="210622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737235" y="6474857"/>
            <a:ext cx="13155930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5"/>
          <p:cNvSpPr/>
          <p:nvPr/>
        </p:nvSpPr>
        <p:spPr>
          <a:xfrm>
            <a:off x="737235" y="6625828"/>
            <a:ext cx="2993231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समस्या का सामूहिक समाधान</a:t>
            </a:r>
            <a:endParaRPr lang="en-US" sz="2050" dirty="0"/>
          </a:p>
        </p:txBody>
      </p:sp>
      <p:sp>
        <p:nvSpPr>
          <p:cNvPr id="23" name="Text 16"/>
          <p:cNvSpPr/>
          <p:nvPr/>
        </p:nvSpPr>
        <p:spPr>
          <a:xfrm>
            <a:off x="737235" y="7072074"/>
            <a:ext cx="13155930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के साथ मिलकर समस्या का समाधान निकालना चाहिए। इससे सभी को सीखने का मौका मिलता है।</a:t>
            </a:r>
            <a:endParaRPr lang="en-US" sz="1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61993" y="687110"/>
            <a:ext cx="8975527" cy="512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अधिकारियों के लिए Team Building क्यों जरूरी है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661993" y="1435894"/>
            <a:ext cx="11306413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अधिकारियों के लिए Team Building विशेष रूप से महत्वपूर्ण है क्योंकि: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661993" y="1794748"/>
            <a:ext cx="11306413" cy="983099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684853" y="1817608"/>
            <a:ext cx="655439" cy="937379"/>
          </a:xfrm>
          <a:prstGeom prst="rect">
            <a:avLst/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9641" y="2163366"/>
            <a:ext cx="245745" cy="24574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458641" y="1981438"/>
            <a:ext cx="3316962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विभागीय कार्यों को प्रभावी बनाने के लिए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458641" y="2308384"/>
            <a:ext cx="10323076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मजबूत टीम विभाग के सभी कार्यों को प्रभावी ढंग से पूरा करती है।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661993" y="2896195"/>
            <a:ext cx="11306413" cy="983099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1684853" y="2919055"/>
            <a:ext cx="655439" cy="937379"/>
          </a:xfrm>
          <a:prstGeom prst="rect">
            <a:avLst/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9641" y="3264813"/>
            <a:ext cx="245745" cy="24574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458641" y="3082885"/>
            <a:ext cx="3357563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कर्मचारियों के बीच सहयोग बढ़ाने के लिए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2458641" y="3409831"/>
            <a:ext cx="10323076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बिल्डिंग से कर्मचारियों के बीच सहयोग और विश्वास बढ़ता है।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1661993" y="3997643"/>
            <a:ext cx="11306413" cy="983099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1684853" y="4020503"/>
            <a:ext cx="655439" cy="937379"/>
          </a:xfrm>
          <a:prstGeom prst="rect">
            <a:avLst/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89641" y="4366260"/>
            <a:ext cx="245745" cy="24574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458641" y="4184332"/>
            <a:ext cx="3335060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कार्यों में समन्वय लाने के लिए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2458641" y="4511278"/>
            <a:ext cx="10323076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विभिन्न विभागों के बीच समन्वय से प्रशासन अधिक प्रभावी होता है।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1661993" y="5099090"/>
            <a:ext cx="11306413" cy="983099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1684853" y="5121950"/>
            <a:ext cx="655439" cy="937379"/>
          </a:xfrm>
          <a:prstGeom prst="rect">
            <a:avLst/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89641" y="5467707"/>
            <a:ext cx="245745" cy="24574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458641" y="5285780"/>
            <a:ext cx="3241000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संकट के समय सही निर्णय लेने के लिए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2458641" y="5612725"/>
            <a:ext cx="10323076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आपातकालीन परिस्थितियों में एक मजबूत टीम सही निर्णय लेने में मदद करती है।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1661993" y="6200537"/>
            <a:ext cx="11306413" cy="983099"/>
          </a:xfrm>
          <a:prstGeom prst="roundRect">
            <a:avLst>
              <a:gd name="adj" fmla="val 2500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1684853" y="6223397"/>
            <a:ext cx="655439" cy="937379"/>
          </a:xfrm>
          <a:prstGeom prst="rect">
            <a:avLst/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89641" y="6569154"/>
            <a:ext cx="245745" cy="24574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458641" y="6387227"/>
            <a:ext cx="2936677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संगठन की कार्यक्षमता बढ़ाने के लिए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2458641" y="6714173"/>
            <a:ext cx="10323076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मजबूत टीम संगठन की कार्यक्षमता और उत्पादकता को बढ़ाती है।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1661993" y="7316748"/>
            <a:ext cx="11306413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इसलिए अधिकारियों को Team Building पर विशेष ध्यान देना चाहिए।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9615" y="866061"/>
            <a:ext cx="9180909" cy="651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क्षेत्र में Leadership का महत्व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29615" y="1900833"/>
            <a:ext cx="1317117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क्षेत्र में Leadership का विशेष महत्व है। एक अधिकारी को केवल आदेश देने वाला नहीं बल्कि निम्नलिखित भूमिकाएँ निभानी चाहिए: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615" y="2436376"/>
            <a:ext cx="521137" cy="5211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29615" y="3196947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मार्गदर्शक (Guide)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729615" y="3637598"/>
            <a:ext cx="423076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अधिकारी को अपने कर्मचारियों को सही मार्ग दिखाना चाहिए। सही मार्गदर्शन से कर्मचारी बेहतर काम करते हैं।</a:t>
            </a:r>
            <a:endParaRPr lang="en-US" sz="16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9817" y="2436376"/>
            <a:ext cx="521137" cy="52113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99817" y="3196947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प्रेरक (Motivator)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5199817" y="3637598"/>
            <a:ext cx="423076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अधिकारी को अपनी टीम को प्रेरित करना चाहिए। प्रेरणा से कार्य की गुणवत्ता बढ़ती है।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0018" y="2436376"/>
            <a:ext cx="521137" cy="52113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0018" y="3196947"/>
            <a:ext cx="3096458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समन्वयक (Coordinator)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9670018" y="3637598"/>
            <a:ext cx="423076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अधिकारी को विभिन्न विभागों के बीच समन्वय स्थापित करना चाहिए। समन्वय से प्रशासन अधिक प्रभावी होता है।</a:t>
            </a:r>
            <a:endParaRPr lang="en-US" sz="16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9615" y="4660940"/>
            <a:ext cx="521137" cy="52113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29615" y="5421511"/>
            <a:ext cx="4230767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समस्या समाधानकर्ता (Problem Solver)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729615" y="6187916"/>
            <a:ext cx="423076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अधिकारी को समस्याओं का समाधान निकालना चाहिए। सही समाधान से संगठन आगे बढ़ता है।</a:t>
            </a:r>
            <a:endParaRPr lang="en-US" sz="16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99817" y="4660940"/>
            <a:ext cx="521137" cy="52113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199817" y="5421511"/>
            <a:ext cx="3695938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विश्वास के पात्र (Trustworthy)</a:t>
            </a:r>
            <a:endParaRPr lang="en-US" sz="2050" dirty="0"/>
          </a:p>
        </p:txBody>
      </p:sp>
      <p:sp>
        <p:nvSpPr>
          <p:cNvPr id="18" name="Text 11"/>
          <p:cNvSpPr/>
          <p:nvPr/>
        </p:nvSpPr>
        <p:spPr>
          <a:xfrm>
            <a:off x="5199817" y="5862161"/>
            <a:ext cx="423076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अधिकारी को अपनी ईमानदारी और नैतिकता से कर्मचारियों का विश्वास अर्जित करना चाहिए।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729615" y="7043499"/>
            <a:ext cx="1317117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इन भूमिकाओं को निभाकर एक अधिकारी प्रभावी नेतृत्व प्रदान कर सकता है।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06999" y="992148"/>
            <a:ext cx="7952542" cy="507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क्लासरूम एक्टिविटी (Officers Training)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1706999" y="1732955"/>
            <a:ext cx="11216402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प्रशिक्षण कार्यक्रम में निम्नलिखित एक्टिविटी का उपयोग किया जा सकता है: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706999" y="2130743"/>
            <a:ext cx="467951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Group Exercise - Team Discussion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706999" y="2610207"/>
            <a:ext cx="11216402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प्रतिभागियों को 4–5 के समूह में बाँटें और उनसे निम्नलिखित प्रश्न पर चर्चा कराएँ: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950720" y="3095268"/>
            <a:ext cx="10972681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प्रश्न:</a:t>
            </a: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"प्रशासनिक व्यवस्था में एक मजबूत टीम बनाने के लिए कौन-कौन से तत्व सबसे महत्वपूर्ण हैं?"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1706999" y="2964299"/>
            <a:ext cx="22860" cy="485061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706999" y="3624024"/>
            <a:ext cx="2031921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निर्देश:</a:t>
            </a:r>
            <a:endParaRPr lang="en-US" sz="15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6999" y="4072890"/>
            <a:ext cx="162520" cy="16252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1706999" y="4306014"/>
            <a:ext cx="3661172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706999" y="4432935"/>
            <a:ext cx="3661172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प्रत्येक समूह को 15-20 मिनट दें।</a:t>
            </a:r>
            <a:endParaRPr lang="en-US" sz="12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4614" y="4072890"/>
            <a:ext cx="162520" cy="16252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484614" y="4306014"/>
            <a:ext cx="3661172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5484614" y="4432935"/>
            <a:ext cx="3661172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समूह के सदस्य अपने विचार साझा करें।</a:t>
            </a:r>
            <a:endParaRPr lang="en-US" sz="125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62229" y="4072890"/>
            <a:ext cx="162520" cy="16252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9262229" y="4306014"/>
            <a:ext cx="3661172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/>
          <p:nvPr/>
        </p:nvSpPr>
        <p:spPr>
          <a:xfrm>
            <a:off x="9262229" y="4432935"/>
            <a:ext cx="3661172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व्यक्ति समूह के विचारों को नोट करे।</a:t>
            </a:r>
            <a:endParaRPr lang="en-US" sz="12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06999" y="4914543"/>
            <a:ext cx="162520" cy="16252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1706999" y="5147667"/>
            <a:ext cx="5549979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/>
          <p:nvPr/>
        </p:nvSpPr>
        <p:spPr>
          <a:xfrm>
            <a:off x="1706999" y="5274588"/>
            <a:ext cx="5549979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प्रत्येक समूह अपने विचार प्रस्तुत करे (5 मिनट)।</a:t>
            </a:r>
            <a:endParaRPr lang="en-US" sz="125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3422" y="4914543"/>
            <a:ext cx="162520" cy="162520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7373422" y="5147667"/>
            <a:ext cx="5549979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7373422" y="5274588"/>
            <a:ext cx="5549979" cy="22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अन्य समूहों से प्रश्न और सुझाव लें।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1706999" y="5794177"/>
            <a:ext cx="2031921" cy="253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लाभ:</a:t>
            </a:r>
            <a:endParaRPr lang="en-US" sz="1550" dirty="0"/>
          </a:p>
        </p:txBody>
      </p:sp>
      <p:sp>
        <p:nvSpPr>
          <p:cNvPr id="25" name="Text 18"/>
          <p:cNvSpPr/>
          <p:nvPr/>
        </p:nvSpPr>
        <p:spPr>
          <a:xfrm>
            <a:off x="1706999" y="6222802"/>
            <a:ext cx="11216402" cy="1014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सहयोग की भावना बढ़ती है</a:t>
            </a:r>
            <a:endParaRPr lang="en-US" sz="125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विभिन्न दृष्टिकोण सामने आते हैं</a:t>
            </a:r>
            <a:endParaRPr lang="en-US" sz="125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प्रतिभागियों को सीखने का मौका मिलता है</a:t>
            </a:r>
            <a:endParaRPr lang="en-US" sz="125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वर्क का अनुभव मिलता है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6280" y="699016"/>
            <a:ext cx="6840736" cy="639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एक अच्छे नेता की 5 जिम्मेदारियाँ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16280" y="1707713"/>
            <a:ext cx="13197840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अच्छे नेता की मुख्य जिम्मेदारियाँ निम्नलिखित हैं: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280" y="2252305"/>
            <a:ext cx="204549" cy="20454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6280" y="2551509"/>
            <a:ext cx="6506647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16280" y="2699504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टीम को प्रेरित करना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16280" y="3130034"/>
            <a:ext cx="6506647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नेता को अपनी टीम को प्रेरित करना चाहिए। प्रेरणा से टीम के सदस्य बेहतर काम करते हैं।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7473" y="2252305"/>
            <a:ext cx="204549" cy="204549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407473" y="2551509"/>
            <a:ext cx="6506647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407473" y="2699504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सही दिशा देना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7407473" y="3130034"/>
            <a:ext cx="6506647" cy="62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नेता को टीम को स्पष्ट दिशा और उद्देश्य देना चाहिए। इससे सभी एक ही लक्ष्य की ओर काम करते हैं।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280" y="4116348"/>
            <a:ext cx="204549" cy="204549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16280" y="4415552"/>
            <a:ext cx="6506647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716280" y="4563547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निर्णय लेना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716280" y="4994077"/>
            <a:ext cx="6506647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नेता को समय पर सही निर्णय लेने चाहिए। सही निर्णय से संगठन आगे बढ़ता है।</a:t>
            </a:r>
            <a:endParaRPr lang="en-US" sz="16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07473" y="4116348"/>
            <a:ext cx="204549" cy="204549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7407473" y="4415552"/>
            <a:ext cx="6506647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2"/>
          <p:cNvSpPr/>
          <p:nvPr/>
        </p:nvSpPr>
        <p:spPr>
          <a:xfrm>
            <a:off x="7407473" y="4563547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संघर्ष का समाधान करना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7407473" y="4994077"/>
            <a:ext cx="6506647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में कभी-कभी मतभेद होते हैं। नेता को इन संघर्षों का समाधान करना चाहिए।</a:t>
            </a:r>
            <a:endParaRPr lang="en-US" sz="16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280" y="5669042"/>
            <a:ext cx="204549" cy="204549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716280" y="5968246"/>
            <a:ext cx="13197840" cy="2286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5"/>
          <p:cNvSpPr/>
          <p:nvPr/>
        </p:nvSpPr>
        <p:spPr>
          <a:xfrm>
            <a:off x="716280" y="6116241"/>
            <a:ext cx="3257193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टीम की सफलता सुनिश्चित करना</a:t>
            </a:r>
            <a:endParaRPr lang="en-US" sz="2000" dirty="0"/>
          </a:p>
        </p:txBody>
      </p:sp>
      <p:sp>
        <p:nvSpPr>
          <p:cNvPr id="23" name="Text 16"/>
          <p:cNvSpPr/>
          <p:nvPr/>
        </p:nvSpPr>
        <p:spPr>
          <a:xfrm>
            <a:off x="716280" y="6546771"/>
            <a:ext cx="13197840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नेता की अंतिम जिम्मेदारी यह है कि टीम सफल हो। टीम की सफलता ही नेता की सफलता है।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716280" y="7219236"/>
            <a:ext cx="13197840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ये जिम्मेदारियाँ एक नेता को प्रभावी बनाती हैं।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8745" y="907494"/>
            <a:ext cx="4158853" cy="391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टीम में कार्य करते समय चुनौतियाँ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38745" y="1403033"/>
            <a:ext cx="8266509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में कार्य करते समय कई चुनौतियाँ आती हैं। इन्हें समझना और सुलझाना आवश्यक है: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38745" y="1824633"/>
            <a:ext cx="8266509" cy="847011"/>
          </a:xfrm>
          <a:prstGeom prst="roundRect">
            <a:avLst>
              <a:gd name="adj" fmla="val 863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38745" y="1809393"/>
            <a:ext cx="8266509" cy="60960"/>
          </a:xfrm>
          <a:prstGeom prst="roundRect">
            <a:avLst>
              <a:gd name="adj" fmla="val 308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4384000" y="1636633"/>
            <a:ext cx="375999" cy="375999"/>
          </a:xfrm>
          <a:prstGeom prst="roundRect">
            <a:avLst>
              <a:gd name="adj" fmla="val 2431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6753" y="1749385"/>
            <a:ext cx="150376" cy="1503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9239" y="2138005"/>
            <a:ext cx="1567101" cy="195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संचार की कमी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579239" y="2375416"/>
            <a:ext cx="7985522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जब टीम के सदस्यों के बीच सही संवाद न हो तो गलतफहमी बढ़ती है।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438745" y="2928818"/>
            <a:ext cx="8266509" cy="847011"/>
          </a:xfrm>
          <a:prstGeom prst="roundRect">
            <a:avLst>
              <a:gd name="adj" fmla="val 863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438745" y="2913578"/>
            <a:ext cx="8266509" cy="60960"/>
          </a:xfrm>
          <a:prstGeom prst="roundRect">
            <a:avLst>
              <a:gd name="adj" fmla="val 308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384000" y="2740819"/>
            <a:ext cx="375999" cy="375999"/>
          </a:xfrm>
          <a:prstGeom prst="roundRect">
            <a:avLst>
              <a:gd name="adj" fmla="val 2431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96753" y="2853571"/>
            <a:ext cx="150376" cy="15037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79239" y="3242191"/>
            <a:ext cx="1567101" cy="195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आपसी मतभेद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579239" y="3479602"/>
            <a:ext cx="7985522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विभिन्न विचारों और दृष्टिकोण से टीम में असहमति हो सकती है।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438745" y="4033004"/>
            <a:ext cx="8266509" cy="847011"/>
          </a:xfrm>
          <a:prstGeom prst="roundRect">
            <a:avLst>
              <a:gd name="adj" fmla="val 863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438745" y="4017764"/>
            <a:ext cx="8266509" cy="60960"/>
          </a:xfrm>
          <a:prstGeom prst="roundRect">
            <a:avLst>
              <a:gd name="adj" fmla="val 308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4384000" y="3845004"/>
            <a:ext cx="375999" cy="375999"/>
          </a:xfrm>
          <a:prstGeom prst="roundRect">
            <a:avLst>
              <a:gd name="adj" fmla="val 2431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6753" y="3957757"/>
            <a:ext cx="150376" cy="15037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79239" y="4346377"/>
            <a:ext cx="1567101" cy="195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जिम्मेदारी स्पष्ट न होना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579239" y="4583787"/>
            <a:ext cx="7985522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जब किसी को अपनी जिम्मेदारी स्पष्ट न हो तो काम में देरी होती है।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438745" y="5137190"/>
            <a:ext cx="8266509" cy="847011"/>
          </a:xfrm>
          <a:prstGeom prst="roundRect">
            <a:avLst>
              <a:gd name="adj" fmla="val 863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438745" y="5121950"/>
            <a:ext cx="8266509" cy="60960"/>
          </a:xfrm>
          <a:prstGeom prst="roundRect">
            <a:avLst>
              <a:gd name="adj" fmla="val 308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4384000" y="4949190"/>
            <a:ext cx="375999" cy="375999"/>
          </a:xfrm>
          <a:prstGeom prst="roundRect">
            <a:avLst>
              <a:gd name="adj" fmla="val 2431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96753" y="5061942"/>
            <a:ext cx="150376" cy="15037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79239" y="5450562"/>
            <a:ext cx="1567101" cy="195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नेतृत्व की कमी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579239" y="5687973"/>
            <a:ext cx="7985522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कमजोर नेतृत्व से टीम बिखर जाती है।</a:t>
            </a:r>
            <a:endParaRPr lang="en-US" sz="950" dirty="0"/>
          </a:p>
        </p:txBody>
      </p:sp>
      <p:sp>
        <p:nvSpPr>
          <p:cNvPr id="29" name="Shape 22"/>
          <p:cNvSpPr/>
          <p:nvPr/>
        </p:nvSpPr>
        <p:spPr>
          <a:xfrm>
            <a:off x="438745" y="6241375"/>
            <a:ext cx="8266509" cy="847011"/>
          </a:xfrm>
          <a:prstGeom prst="roundRect">
            <a:avLst>
              <a:gd name="adj" fmla="val 8636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438745" y="6226135"/>
            <a:ext cx="8266509" cy="60960"/>
          </a:xfrm>
          <a:prstGeom prst="roundRect">
            <a:avLst>
              <a:gd name="adj" fmla="val 308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4384000" y="6053376"/>
            <a:ext cx="375999" cy="375999"/>
          </a:xfrm>
          <a:prstGeom prst="roundRect">
            <a:avLst>
              <a:gd name="adj" fmla="val 243192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96753" y="6166128"/>
            <a:ext cx="150376" cy="15037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579239" y="6554748"/>
            <a:ext cx="1567101" cy="195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प्रेरणा की कमी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579239" y="6792158"/>
            <a:ext cx="7985522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जब टीम के सदस्यों को प्रेरणा न मिले तो काम की गुणवत्ता गिरती है।</a:t>
            </a: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438745" y="7166253"/>
            <a:ext cx="8266509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समाधान: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इन चुनौतियों को सही नेतृत्व, खुली बातचीत और स्पष्ट संवाद से दूर किया जा सकता है।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20622" y="790218"/>
            <a:ext cx="4248507" cy="470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एक प्रभावी नेता के 10 गुण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2120622" y="1460540"/>
            <a:ext cx="1038915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एक प्रभावी नेता में निम्नलिखित 10 गुण होने चाहिए: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2120622" y="1999059"/>
            <a:ext cx="3396377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120622" y="1983819"/>
            <a:ext cx="3396377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593009" y="1773317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728502" y="1886188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286357" y="2375416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दूरदर्शिता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2286357" y="2670572"/>
            <a:ext cx="3064907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भविष्य को देखने और योजना बनाने की क्षमता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616893" y="1999059"/>
            <a:ext cx="339649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616893" y="1983819"/>
            <a:ext cx="339649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089279" y="1773317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224772" y="1886188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782628" y="2375416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निर्णय क्षमता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782628" y="2670572"/>
            <a:ext cx="306502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सही समय पर सही निर्णय लेना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113282" y="1999059"/>
            <a:ext cx="339649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113282" y="1983819"/>
            <a:ext cx="339649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0585668" y="1773317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721161" y="1886188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279017" y="2375416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ईमानदारी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9279017" y="2670572"/>
            <a:ext cx="306502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सत्य और नैतिकता के साथ काम करना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120622" y="3362325"/>
            <a:ext cx="3396377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120622" y="3347085"/>
            <a:ext cx="3396377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593009" y="3136583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728502" y="3249454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2286357" y="3738682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आत्मविश्वास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2286357" y="4033838"/>
            <a:ext cx="3064907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निर्णयों पर विश्वास रखना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616893" y="3362325"/>
            <a:ext cx="339649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5616893" y="3347085"/>
            <a:ext cx="339649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7089279" y="3136583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224772" y="3249454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782628" y="3738682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सकारात्मक सोच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5782628" y="4033838"/>
            <a:ext cx="306502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चुनौतियों को अवसर के रूप में देखना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9113282" y="3362325"/>
            <a:ext cx="339649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9113282" y="3347085"/>
            <a:ext cx="339649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10585668" y="3136583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0721161" y="3249454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6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279017" y="3738682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समस्या समाधान क्षमता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9279017" y="4033838"/>
            <a:ext cx="306502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कठिन परिस्थितियों का समाधान निकालना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2120622" y="4725591"/>
            <a:ext cx="3396377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2120622" y="4710351"/>
            <a:ext cx="3396377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3593009" y="4499848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3728502" y="4612719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7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2286357" y="5101947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संवाद कौशल</a:t>
            </a:r>
            <a:endParaRPr lang="en-US" sz="1450" dirty="0"/>
          </a:p>
        </p:txBody>
      </p:sp>
      <p:sp>
        <p:nvSpPr>
          <p:cNvPr id="45" name="Text 43"/>
          <p:cNvSpPr/>
          <p:nvPr/>
        </p:nvSpPr>
        <p:spPr>
          <a:xfrm>
            <a:off x="2286357" y="5397103"/>
            <a:ext cx="3064907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प्रभावी ढंग से संवाद स्थापित करना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5616893" y="4725591"/>
            <a:ext cx="339649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5616893" y="4710351"/>
            <a:ext cx="339649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7089279" y="4499848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7224772" y="4612719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8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5782628" y="5101947"/>
            <a:ext cx="2271355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टीम को प्रेरित करने की क्षमता</a:t>
            </a:r>
            <a:endParaRPr lang="en-US" sz="1450" dirty="0"/>
          </a:p>
        </p:txBody>
      </p:sp>
      <p:sp>
        <p:nvSpPr>
          <p:cNvPr id="51" name="Text 49"/>
          <p:cNvSpPr/>
          <p:nvPr/>
        </p:nvSpPr>
        <p:spPr>
          <a:xfrm>
            <a:off x="5782628" y="5397103"/>
            <a:ext cx="306502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लोगों को प्रेरित करना</a:t>
            </a:r>
            <a:endParaRPr lang="en-US" sz="1150" dirty="0"/>
          </a:p>
        </p:txBody>
      </p:sp>
      <p:sp>
        <p:nvSpPr>
          <p:cNvPr id="52" name="Shape 50"/>
          <p:cNvSpPr/>
          <p:nvPr/>
        </p:nvSpPr>
        <p:spPr>
          <a:xfrm>
            <a:off x="9113282" y="4725591"/>
            <a:ext cx="339649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9113282" y="4710351"/>
            <a:ext cx="339649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10585668" y="4499848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10721161" y="4612719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9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9279017" y="5101947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धैर्य</a:t>
            </a:r>
            <a:endParaRPr lang="en-US" sz="1450" dirty="0"/>
          </a:p>
        </p:txBody>
      </p:sp>
      <p:sp>
        <p:nvSpPr>
          <p:cNvPr id="57" name="Text 55"/>
          <p:cNvSpPr/>
          <p:nvPr/>
        </p:nvSpPr>
        <p:spPr>
          <a:xfrm>
            <a:off x="9279017" y="5397103"/>
            <a:ext cx="306502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धीरज और सहनशीलता रखना</a:t>
            </a:r>
            <a:endParaRPr lang="en-US" sz="1150" dirty="0"/>
          </a:p>
        </p:txBody>
      </p:sp>
      <p:sp>
        <p:nvSpPr>
          <p:cNvPr id="58" name="Shape 56"/>
          <p:cNvSpPr/>
          <p:nvPr/>
        </p:nvSpPr>
        <p:spPr>
          <a:xfrm>
            <a:off x="2120622" y="6088856"/>
            <a:ext cx="10389156" cy="1037630"/>
          </a:xfrm>
          <a:prstGeom prst="roundRect">
            <a:avLst>
              <a:gd name="adj" fmla="val 7050"/>
            </a:avLst>
          </a:prstGeom>
          <a:solidFill>
            <a:srgbClr val="0F0F1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2120622" y="6073616"/>
            <a:ext cx="10389156" cy="60960"/>
          </a:xfrm>
          <a:prstGeom prst="roundRect">
            <a:avLst>
              <a:gd name="adj" fmla="val 37049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7089398" y="5863114"/>
            <a:ext cx="451604" cy="451604"/>
          </a:xfrm>
          <a:prstGeom prst="roundRect">
            <a:avLst>
              <a:gd name="adj" fmla="val 202478"/>
            </a:avLst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7224891" y="5975985"/>
            <a:ext cx="180618" cy="225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10</a:t>
            </a:r>
            <a:endParaRPr lang="en-US" sz="1400" dirty="0"/>
          </a:p>
        </p:txBody>
      </p:sp>
      <p:sp>
        <p:nvSpPr>
          <p:cNvPr id="62" name="Text 60"/>
          <p:cNvSpPr/>
          <p:nvPr/>
        </p:nvSpPr>
        <p:spPr>
          <a:xfrm>
            <a:off x="2286357" y="6465213"/>
            <a:ext cx="1882021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जिम्मेदारी</a:t>
            </a:r>
            <a:endParaRPr lang="en-US" sz="1450" dirty="0"/>
          </a:p>
        </p:txBody>
      </p:sp>
      <p:sp>
        <p:nvSpPr>
          <p:cNvPr id="63" name="Text 61"/>
          <p:cNvSpPr/>
          <p:nvPr/>
        </p:nvSpPr>
        <p:spPr>
          <a:xfrm>
            <a:off x="2286357" y="6760369"/>
            <a:ext cx="1005768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अपने कार्यों के लिए जवाबदेही</a:t>
            </a:r>
            <a:endParaRPr lang="en-US" sz="1150" dirty="0"/>
          </a:p>
        </p:txBody>
      </p:sp>
      <p:sp>
        <p:nvSpPr>
          <p:cNvPr id="64" name="Text 62"/>
          <p:cNvSpPr/>
          <p:nvPr/>
        </p:nvSpPr>
        <p:spPr>
          <a:xfrm>
            <a:off x="2120622" y="7238881"/>
            <a:ext cx="10389156" cy="200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ये गुण एक नेता को प्रभावी और सफल बनाते हैं।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4151"/>
            <a:ext cx="106688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कार्यों में Quality Management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8655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व्यवस्था में गुणवत्ता प्रबंधन (Quality Management) का अर्थ है कि सभी कार्य सही, समय पर और प्रभावी ढंग से किए जाएँ।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689622"/>
            <a:ext cx="5830729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Quality Management के मुख्य तत्व:</a:t>
            </a:r>
            <a:endParaRPr lang="en-US" sz="2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483412"/>
            <a:ext cx="226814" cy="226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93790" y="3810119"/>
            <a:ext cx="6407944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93790" y="3984427"/>
            <a:ext cx="33420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Planning (योजना बनाना)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93790" y="4474845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सही योजना बनाना और लक्ष्य निर्धारित करना।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8548" y="3483412"/>
            <a:ext cx="226814" cy="226814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428548" y="3810119"/>
            <a:ext cx="6408063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7428548" y="3984427"/>
            <a:ext cx="31355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Execution (कार्यान्वयन)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7428548" y="4474845"/>
            <a:ext cx="64080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योजना को व्यावहारिक रूप से लागू करना।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5262920"/>
            <a:ext cx="226814" cy="226814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793790" y="5589627"/>
            <a:ext cx="6407944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793790" y="5763935"/>
            <a:ext cx="302049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Monitoring (निगरानी)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93790" y="6254353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कार्य की प्रगति पर नजर रखना।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8548" y="5262920"/>
            <a:ext cx="226814" cy="226814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7428548" y="5589627"/>
            <a:ext cx="6408063" cy="30480"/>
          </a:xfrm>
          <a:prstGeom prst="rect">
            <a:avLst/>
          </a:prstGeom>
          <a:solidFill>
            <a:srgbClr val="FF6B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7428548" y="5763935"/>
            <a:ext cx="31202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Evaluation (मूल्यांकन)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7428548" y="6254353"/>
            <a:ext cx="64080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परिणामों का विश्लेषण और सुधार।</a:t>
            </a:r>
            <a:endParaRPr lang="en-US" sz="1750" dirty="0"/>
          </a:p>
        </p:txBody>
      </p:sp>
      <p:sp>
        <p:nvSpPr>
          <p:cNvPr id="21" name="Text 15"/>
          <p:cNvSpPr/>
          <p:nvPr/>
        </p:nvSpPr>
        <p:spPr>
          <a:xfrm>
            <a:off x="793790" y="704242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इन चार चरणों के माध्यम से किसी भी प्रशासनिक कार्य की गुणवत्ता सुनिश्चित की जाती है।</a:t>
            </a:r>
            <a:endParaRPr lang="en-US" sz="1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7596" y="818078"/>
            <a:ext cx="13095208" cy="1370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प्रशासनिक व्यवस्था में Team Building का रणनीतिक महत्व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67596" y="2612708"/>
            <a:ext cx="1309520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प्रशासनिक कार्यों में अनेक स्तरों पर निर्णय लिए जाते हैं और अनेक विभाग मिलकर काम करते हैं। यदि इन सभी के बीच समन्वय न हो तो कार्य प्रभावी ढंग से नहीं हो पाता।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67596" y="3275767"/>
            <a:ext cx="6983135" cy="41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Team Building से प्रशासन में मिलने वाले लाभ: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767596" y="4004905"/>
            <a:ext cx="6441638" cy="1596152"/>
          </a:xfrm>
          <a:prstGeom prst="roundRect">
            <a:avLst>
              <a:gd name="adj" fmla="val 206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86909" y="4224218"/>
            <a:ext cx="6003012" cy="685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सामूहिक जिम्मेदारी (Collective Responsibility)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986909" y="5036701"/>
            <a:ext cx="6003012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में कार्य करने से सभी सदस्य लक्ष्य के प्रति जिम्मेदार महसूस करते हैं।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421166" y="4004905"/>
            <a:ext cx="6441638" cy="1596152"/>
          </a:xfrm>
          <a:prstGeom prst="roundRect">
            <a:avLst>
              <a:gd name="adj" fmla="val 2061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640479" y="4224218"/>
            <a:ext cx="4364236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कार्य में पारदर्शिता (Transparency)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7640479" y="4694039"/>
            <a:ext cx="6003012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टीमवर्क से निर्णय प्रक्रिया खुली और पारदर्शी होती है।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67596" y="5812988"/>
            <a:ext cx="6441638" cy="1598533"/>
          </a:xfrm>
          <a:prstGeom prst="roundRect">
            <a:avLst>
              <a:gd name="adj" fmla="val 2058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86909" y="6032302"/>
            <a:ext cx="5426393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बेहतर निर्णय (Better Decision Making)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986909" y="6502122"/>
            <a:ext cx="6003012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विभिन्न दृष्टिकोण मिलने से अधिक संतुलित निर्णय लिए जा सकते हैं।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421166" y="5812988"/>
            <a:ext cx="6441638" cy="1598533"/>
          </a:xfrm>
          <a:prstGeom prst="roundRect">
            <a:avLst>
              <a:gd name="adj" fmla="val 2058"/>
            </a:avLst>
          </a:prstGeom>
          <a:solidFill>
            <a:srgbClr val="2E2E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640479" y="6032302"/>
            <a:ext cx="4618673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संकट प्रबंधन (Crisis Management)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7640479" y="6502122"/>
            <a:ext cx="6003012" cy="690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टीम के सहयोग से आपातकालीन परिस्थितियों का सामना करना आसान हो जाता है।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2050</Words>
  <Application>Microsoft Office PowerPoint</Application>
  <PresentationFormat>Custom</PresentationFormat>
  <Paragraphs>261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Fira Mono Light</vt:lpstr>
      <vt:lpstr>Arial</vt:lpstr>
      <vt:lpstr>Fira Mono Medium</vt:lpstr>
      <vt:lpstr>Fira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Puneet Gupta</dc:creator>
  <cp:lastModifiedBy>Puneet Gupta</cp:lastModifiedBy>
  <cp:revision>2</cp:revision>
  <dcterms:created xsi:type="dcterms:W3CDTF">2026-03-11T05:35:47Z</dcterms:created>
  <dcterms:modified xsi:type="dcterms:W3CDTF">2026-03-11T05:37:37Z</dcterms:modified>
</cp:coreProperties>
</file>